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5" r:id="rId9"/>
    <p:sldId id="263" r:id="rId10"/>
    <p:sldId id="268" r:id="rId11"/>
    <p:sldId id="267" r:id="rId12"/>
    <p:sldId id="269" r:id="rId13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91" d="100"/>
          <a:sy n="91" d="100"/>
        </p:scale>
        <p:origin x="29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F785769-6F04-4113-B176-ADED93BA61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01D1503-EBD8-4883-A804-0636B5A757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B1877DE-FD8E-4F5D-A63A-887639654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C5D5F-A54C-4658-9516-4F16ADE2B994}" type="datetimeFigureOut">
              <a:rPr lang="sv-SE" smtClean="0"/>
              <a:t>2022-09-06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AA70130-FC3C-49B7-9303-4902B87B8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E655F2A-CC51-4CC5-9BC0-E0C20A108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53F9-32C1-4C19-8B2A-083FF39927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12153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10B992C-1ED2-4D8B-A802-84CE177AC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BAEE8C1-96FD-4F2D-A73C-A9847C2B43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3E66990-7E79-4A0A-8B0A-F0B3DD1D0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C5D5F-A54C-4658-9516-4F16ADE2B994}" type="datetimeFigureOut">
              <a:rPr lang="sv-SE" smtClean="0"/>
              <a:t>2022-09-06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E4327C4-20C2-4C28-AFA3-C6171C3EC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9C2937B-47B4-453C-8B01-172A62EA3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53F9-32C1-4C19-8B2A-083FF39927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87201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FC3235B-0EBD-41BE-B9A8-D87F4E285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FA2BC6C-B793-4A98-AFD8-3220E4B8BB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F2809E9-31B1-4402-B686-01BEA11D6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C5D5F-A54C-4658-9516-4F16ADE2B994}" type="datetimeFigureOut">
              <a:rPr lang="sv-SE" smtClean="0"/>
              <a:t>2022-09-06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73DB903-4561-4ED1-A370-2F1977E9D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4B67C68-FD4C-4804-AE2A-1515521B3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53F9-32C1-4C19-8B2A-083FF39927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65761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E4BEDFB-2F56-4100-8E4F-1B5B2DA3A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4B28738-EC6A-49EF-9021-6474BFB9A8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100DE96-CB76-488E-B9F4-F1BD791BEE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83A2A0A-83AB-42F2-9AFE-E92FC52AB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C5D5F-A54C-4658-9516-4F16ADE2B994}" type="datetimeFigureOut">
              <a:rPr lang="sv-SE" smtClean="0"/>
              <a:t>2022-09-06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4624A7B-2CF7-4FE1-BF95-D750D7C09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DF1336F-1E78-455B-8A93-5648FEA6A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53F9-32C1-4C19-8B2A-083FF39927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61935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C5B25A7-5BA0-4592-9836-95569C1E4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DEECC8A-1B6A-4CB5-8555-E9A63BB16D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ED330E7-4CD8-417D-886C-B8079D5CA9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9F84DA7F-3844-4E9E-881E-EBD3B94580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9DBB5931-651E-424D-B004-D59D44FFEA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42638BCD-C244-4E46-A4E8-642FECA78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C5D5F-A54C-4658-9516-4F16ADE2B994}" type="datetimeFigureOut">
              <a:rPr lang="sv-SE" smtClean="0"/>
              <a:t>2022-09-06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740CC723-E945-4733-B329-E9441BD23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FD004663-C380-419B-A8D1-7CDD6388F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53F9-32C1-4C19-8B2A-083FF39927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05061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4667486-CD88-43C2-AFB8-426F69162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1B9A291-76B8-4A0D-9873-85E3ED8CE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C5D5F-A54C-4658-9516-4F16ADE2B994}" type="datetimeFigureOut">
              <a:rPr lang="sv-SE" smtClean="0"/>
              <a:t>2022-09-06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C3904910-B8A3-4084-9ABF-A9417B46D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9403705F-54B7-4E46-9E74-09FEF7FBE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53F9-32C1-4C19-8B2A-083FF39927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74215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7B60694E-69CE-42F2-9F69-FC843BA4C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C5D5F-A54C-4658-9516-4F16ADE2B994}" type="datetimeFigureOut">
              <a:rPr lang="sv-SE" smtClean="0"/>
              <a:t>2022-09-06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9EB265C2-1524-4902-AA4C-CAF1EBED9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7AA7EA53-EBE1-4752-A7FE-A32D29845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53F9-32C1-4C19-8B2A-083FF39927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67274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621538D-E4D9-42BE-A8A3-DCBF4D49F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9F9D268-0636-4E66-9166-726788150A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950247D-372A-4027-A482-AB22659973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86FF978-71FC-4AC8-B46F-CD67F1146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C5D5F-A54C-4658-9516-4F16ADE2B994}" type="datetimeFigureOut">
              <a:rPr lang="sv-SE" smtClean="0"/>
              <a:t>2022-09-06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06CAAF5E-1AE4-4E72-A809-1F2DAA96C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631C235-D97B-4DB4-93E3-BA75F0968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53F9-32C1-4C19-8B2A-083FF39927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79920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5D140CA-70F8-4721-9133-7A7DA407B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0B8F2F2D-6A41-4E8C-AC68-D229916C94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6496A79B-4E6D-4DD1-83A4-2083DD31ED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0BBCDB6-AEB7-4A0B-9A64-34741B4AD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C5D5F-A54C-4658-9516-4F16ADE2B994}" type="datetimeFigureOut">
              <a:rPr lang="sv-SE" smtClean="0"/>
              <a:t>2022-09-06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211FF37-D95B-476D-8AA1-F041EEDF0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2193BB3-FDE4-4B48-8F3A-7037C868F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53F9-32C1-4C19-8B2A-083FF39927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92397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FB4E5C7-D9B5-44ED-9094-41CB891A8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02D4C061-C0A9-484D-94E7-BC03C5D055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7344BF0-3A06-48E9-A257-0C38101FC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C5D5F-A54C-4658-9516-4F16ADE2B994}" type="datetimeFigureOut">
              <a:rPr lang="sv-SE" smtClean="0"/>
              <a:t>2022-09-06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FFA38F4-96E6-4EDC-9A05-DF62113BB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4B183F7-AB15-4378-9008-A28648D00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53F9-32C1-4C19-8B2A-083FF39927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08723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4987DF84-5A2B-4D94-B179-0B13622AFA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D866D22C-66C2-45F8-8ED2-D09A631C64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1395DBD-5033-4D8D-A79E-3AFB1152E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C5D5F-A54C-4658-9516-4F16ADE2B994}" type="datetimeFigureOut">
              <a:rPr lang="sv-SE" smtClean="0"/>
              <a:t>2022-09-06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56A715A-D373-4565-A773-84C286F18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90F6E0A-3421-4F51-B743-808220E2F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53F9-32C1-4C19-8B2A-083FF39927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45006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69457D0E-76F2-4A1B-8DA6-2095FFCEF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7F8CA89-FF59-4971-953E-7DF43FFE70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0B71FAC-2030-42BD-9BC5-F1B019FA34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2C5D5F-A54C-4658-9516-4F16ADE2B994}" type="datetimeFigureOut">
              <a:rPr lang="sv-SE" smtClean="0"/>
              <a:t>2022-09-06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3787059-272E-46C7-B4EA-DC05879695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2A5F565-6EA3-4799-8195-80381E228A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F353F9-32C1-4C19-8B2A-083FF39927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20485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14A7C4AA-3AB5-47CF-8944-084441F1ED6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5F8910D1-8962-4DC2-8971-C45864B8CB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sv-SE" dirty="0">
                <a:solidFill>
                  <a:srgbClr val="FFFFFF"/>
                </a:solidFill>
              </a:rPr>
              <a:t>Konstsnöanläggning vid elljusspåret i Knivsta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F78D3CC8-AC2C-4126-8952-20B7F02DA9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sv-SE" dirty="0">
                <a:solidFill>
                  <a:srgbClr val="FFFFFF"/>
                </a:solidFill>
              </a:rPr>
              <a:t>Målgrupp 0-100 år</a:t>
            </a:r>
          </a:p>
        </p:txBody>
      </p:sp>
    </p:spTree>
    <p:extLst>
      <p:ext uri="{BB962C8B-B14F-4D97-AF65-F5344CB8AC3E}">
        <p14:creationId xmlns:p14="http://schemas.microsoft.com/office/powerpoint/2010/main" val="41165096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C77650-0D1F-4408-A56A-20F8CE962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dirty="0"/>
              <a:t>Vision för konstsnöspår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40BE62E-949D-4A4B-A6F0-5C7532CCB7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sv-SE" sz="2000" dirty="0"/>
              <a:t>Snösäkra spår centralt i Knivsta</a:t>
            </a:r>
          </a:p>
          <a:p>
            <a:r>
              <a:rPr lang="sv-SE" sz="2000" dirty="0"/>
              <a:t>Aktiviteter för alla åldrar. Skidor för livet!</a:t>
            </a:r>
          </a:p>
          <a:p>
            <a:r>
              <a:rPr lang="sv-SE" sz="2000" dirty="0"/>
              <a:t>Låg miljöpåverkan på klimat och natur och minskade transporter</a:t>
            </a:r>
          </a:p>
          <a:p>
            <a:r>
              <a:rPr lang="sv-SE" sz="2000" dirty="0"/>
              <a:t>Enkel drift genom automatiserade system</a:t>
            </a:r>
          </a:p>
          <a:p>
            <a:r>
              <a:rPr lang="sv-SE" sz="2000" dirty="0"/>
              <a:t>Delfinansiering via spåravgifter för vuxna</a:t>
            </a:r>
          </a:p>
          <a:p>
            <a:r>
              <a:rPr lang="sv-SE" sz="2000" dirty="0"/>
              <a:t>Fullt utbyggt 2025</a:t>
            </a:r>
          </a:p>
          <a:p>
            <a:endParaRPr lang="sv-SE" sz="2000" dirty="0"/>
          </a:p>
          <a:p>
            <a:endParaRPr lang="sv-SE" sz="2000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EC5E2B68-5C9D-47EB-BBCB-8E2C24C23AB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647F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4325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418A42-B79E-43D7-96DD-E0EB30DCE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dirty="0"/>
              <a:t>Vad är konstsnö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D3D3662-C7C7-45F6-A5E7-0463CFDCA7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sv-SE" sz="2000" dirty="0"/>
              <a:t>100 % vatten utan tillsatser</a:t>
            </a:r>
          </a:p>
          <a:p>
            <a:r>
              <a:rPr lang="sv-SE" sz="2000" dirty="0"/>
              <a:t>Både kommunalt vatten och sjövatten fungerar</a:t>
            </a:r>
          </a:p>
          <a:p>
            <a:r>
              <a:rPr lang="sv-SE" sz="2000" dirty="0"/>
              <a:t>Kristallbildning effektivare med naturligt vatten</a:t>
            </a:r>
          </a:p>
          <a:p>
            <a:r>
              <a:rPr lang="sv-SE" sz="2000" dirty="0"/>
              <a:t>Lågt energibehov totalt sett. Kräver hög effekt under kort tid. </a:t>
            </a:r>
          </a:p>
          <a:p>
            <a:r>
              <a:rPr lang="sv-SE" sz="2000" dirty="0"/>
              <a:t>Har bättre isoleringsförmåga än natursnö och ligger längre. 50 cm konstsnö motsvarar 130 cm packad natursnö.</a:t>
            </a:r>
          </a:p>
          <a:p>
            <a:r>
              <a:rPr lang="sv-SE" sz="2000" dirty="0"/>
              <a:t>Moderna system producerar snö redan vid -2 grader</a:t>
            </a:r>
          </a:p>
          <a:p>
            <a:r>
              <a:rPr lang="sv-SE" sz="2000" dirty="0"/>
              <a:t>Tumregel – 1 m</a:t>
            </a:r>
            <a:r>
              <a:rPr lang="sv-SE" sz="2000" baseline="30000" dirty="0"/>
              <a:t>3</a:t>
            </a:r>
            <a:r>
              <a:rPr lang="sv-SE" sz="2000" dirty="0"/>
              <a:t> vatten ger 2 m</a:t>
            </a:r>
            <a:r>
              <a:rPr lang="sv-SE" sz="2000" baseline="30000" dirty="0"/>
              <a:t>3</a:t>
            </a:r>
            <a:r>
              <a:rPr lang="sv-SE" sz="2000" dirty="0"/>
              <a:t> konstsnö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2C4EB81D-2432-4761-8004-86403E4B746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3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0507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F26EAC-5BF6-49EE-A4EE-18865DD65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sz="4100" dirty="0"/>
              <a:t>Varför behöver Knivsta en konstsnöanläggning?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74D264A-A22F-4402-AD42-DA780A3A55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4121425"/>
          </a:xfrm>
        </p:spPr>
        <p:txBody>
          <a:bodyPr>
            <a:normAutofit lnSpcReduction="10000"/>
          </a:bodyPr>
          <a:lstStyle/>
          <a:p>
            <a:r>
              <a:rPr lang="sv-SE" sz="2000" dirty="0"/>
              <a:t>Finns stort intresse hos allmänheten i Knivsta för skidåkning. </a:t>
            </a:r>
          </a:p>
          <a:p>
            <a:r>
              <a:rPr lang="sv-SE" sz="2000" dirty="0"/>
              <a:t>Viktigt för folkhälsan med motion och utevistelse vintertid</a:t>
            </a:r>
          </a:p>
          <a:p>
            <a:r>
              <a:rPr lang="sv-SE" sz="2000" dirty="0"/>
              <a:t>Möjliggör skidåkning och </a:t>
            </a:r>
            <a:r>
              <a:rPr lang="sv-SE" sz="2000" dirty="0" err="1"/>
              <a:t>snölek</a:t>
            </a:r>
            <a:r>
              <a:rPr lang="sv-SE" sz="2000" dirty="0"/>
              <a:t> från december till mars.</a:t>
            </a:r>
          </a:p>
          <a:p>
            <a:r>
              <a:rPr lang="sv-SE" sz="2000" dirty="0"/>
              <a:t>Skidlekplats/Pulkabacke inbjuder till spontanidrott för barn och vuxna.</a:t>
            </a:r>
          </a:p>
          <a:p>
            <a:r>
              <a:rPr lang="sv-SE" sz="2000" dirty="0"/>
              <a:t>Skolor och förskolor kan nyttja området för lek och idrott</a:t>
            </a:r>
          </a:p>
          <a:p>
            <a:r>
              <a:rPr lang="sv-SE" sz="2000" dirty="0"/>
              <a:t>En anläggning i Knivsta ger minskade bilresor till andra anläggningar</a:t>
            </a:r>
          </a:p>
          <a:p>
            <a:r>
              <a:rPr lang="sv-SE" sz="2000" dirty="0"/>
              <a:t>Säkrar Vassundas IF Skidors tränings- och tävlingsverksamhet för barn och ungdomar.</a:t>
            </a:r>
          </a:p>
          <a:p>
            <a:r>
              <a:rPr lang="sv-SE" sz="2000" dirty="0"/>
              <a:t>Ökar Knivstas attraktionskraft som bostadsort</a:t>
            </a:r>
          </a:p>
          <a:p>
            <a:endParaRPr lang="sv-SE" sz="2000" dirty="0"/>
          </a:p>
          <a:p>
            <a:endParaRPr lang="sv-SE" sz="2000" dirty="0"/>
          </a:p>
          <a:p>
            <a:endParaRPr lang="sv-SE" sz="2000" dirty="0"/>
          </a:p>
          <a:p>
            <a:endParaRPr lang="sv-SE" sz="2000" dirty="0"/>
          </a:p>
          <a:p>
            <a:endParaRPr lang="sv-SE" sz="2000" dirty="0"/>
          </a:p>
        </p:txBody>
      </p:sp>
      <p:pic>
        <p:nvPicPr>
          <p:cNvPr id="1030" name="Picture 6" descr="JL Toppteknik AB">
            <a:extLst>
              <a:ext uri="{FF2B5EF4-FFF2-40B4-BE49-F238E27FC236}">
                <a16:creationId xmlns:a16="http://schemas.microsoft.com/office/drawing/2014/main" id="{86725632-83C7-4DE7-ABA3-633FBB1CEE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4470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6431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2976C15-C908-47E7-AA5C-5FF0E55C1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sz="4100"/>
              <a:t>Vårt koncept vid elljusspåret i Knivsta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1BE2C87-D63D-4929-83E8-65147CB5A1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sv-SE" sz="2000" dirty="0"/>
              <a:t>Skidstadion navet med skidlekplats och pulkabacke</a:t>
            </a:r>
          </a:p>
          <a:p>
            <a:r>
              <a:rPr lang="sv-SE" sz="2000" dirty="0"/>
              <a:t>Ca 2000 m konstsnöbana</a:t>
            </a:r>
          </a:p>
          <a:p>
            <a:r>
              <a:rPr lang="sv-SE" sz="2000" dirty="0"/>
              <a:t>Snöproduktion redan vid -2 grader</a:t>
            </a:r>
          </a:p>
          <a:p>
            <a:r>
              <a:rPr lang="sv-SE" sz="2000" dirty="0"/>
              <a:t>Automatiserat system ger enkel drift</a:t>
            </a:r>
          </a:p>
          <a:p>
            <a:r>
              <a:rPr lang="sv-SE" sz="2000" dirty="0"/>
              <a:t>Dagvattendamm med naturligt vatten </a:t>
            </a:r>
          </a:p>
          <a:p>
            <a:r>
              <a:rPr lang="sv-SE" sz="2000" dirty="0"/>
              <a:t>Klimatneutralt och i harmoni med djur och natur</a:t>
            </a:r>
          </a:p>
          <a:p>
            <a:r>
              <a:rPr lang="sv-SE" sz="2000" dirty="0" err="1"/>
              <a:t>Spårval</a:t>
            </a:r>
            <a:r>
              <a:rPr lang="sv-SE" sz="2000" dirty="0"/>
              <a:t> för alla nivåer. Lätt, medel, svår</a:t>
            </a:r>
          </a:p>
          <a:p>
            <a:r>
              <a:rPr lang="sv-SE" sz="2000" dirty="0"/>
              <a:t>Ambition kan höjas med tillgänglighetsanpassning och skidskytte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A62A9A7B-DE23-431E-875E-3D39DC2207D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4873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9622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latshållare för innehåll 4" descr="En bild som visar karta&#10;&#10;Automatiskt genererad beskrivning">
            <a:extLst>
              <a:ext uri="{FF2B5EF4-FFF2-40B4-BE49-F238E27FC236}">
                <a16:creationId xmlns:a16="http://schemas.microsoft.com/office/drawing/2014/main" id="{8171317F-5FAF-42E8-9D5E-B7C4599AC7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70B7B8DC-9D59-4407-BD2D-3EAF4F35F9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4192" y="3649054"/>
            <a:ext cx="414622" cy="846034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DA61ECDE-1843-493B-9D36-4EBCC2A9FF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6547" y="3344669"/>
            <a:ext cx="571580" cy="1057423"/>
          </a:xfrm>
          <a:prstGeom prst="rect">
            <a:avLst/>
          </a:prstGeom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D05842CF-168D-4CAE-93FB-56B43FF103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1755" y="3270145"/>
            <a:ext cx="428685" cy="54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778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Åk längdskidor i Sälen - Stöten i Sälen">
            <a:extLst>
              <a:ext uri="{FF2B5EF4-FFF2-40B4-BE49-F238E27FC236}">
                <a16:creationId xmlns:a16="http://schemas.microsoft.com/office/drawing/2014/main" id="{27077304-68A1-4DED-83D5-8ADB6A193B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5F6C774-4380-4064-B7DA-E1B3E03E2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5456" y="365125"/>
            <a:ext cx="4888344" cy="1899912"/>
          </a:xfrm>
        </p:spPr>
        <p:txBody>
          <a:bodyPr>
            <a:normAutofit/>
          </a:bodyPr>
          <a:lstStyle/>
          <a:p>
            <a:r>
              <a:rPr lang="sv-SE" sz="4000" dirty="0"/>
              <a:t>Fakta om konstsnöanläggningen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AE97332-35CD-4667-9DCB-2DC1DA0926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6292" y="2434201"/>
            <a:ext cx="4777508" cy="3742762"/>
          </a:xfrm>
        </p:spPr>
        <p:txBody>
          <a:bodyPr>
            <a:normAutofit/>
          </a:bodyPr>
          <a:lstStyle/>
          <a:p>
            <a:r>
              <a:rPr lang="sv-SE" sz="2000" dirty="0"/>
              <a:t>Dagvattendamm med filtrering byggs på  8 000-10 000 m</a:t>
            </a:r>
            <a:r>
              <a:rPr lang="sv-SE" sz="2000" baseline="30000" dirty="0"/>
              <a:t>3</a:t>
            </a:r>
          </a:p>
          <a:p>
            <a:r>
              <a:rPr lang="sv-SE" sz="2000" dirty="0"/>
              <a:t>Energiåtgång 1-2 kWh/m</a:t>
            </a:r>
            <a:r>
              <a:rPr lang="sv-SE" sz="2000" baseline="30000" dirty="0"/>
              <a:t>3 </a:t>
            </a:r>
          </a:p>
          <a:p>
            <a:r>
              <a:rPr lang="sv-SE" sz="2000" dirty="0"/>
              <a:t>Behov: 5 000 m</a:t>
            </a:r>
            <a:r>
              <a:rPr lang="sv-SE" sz="2000" baseline="30000" dirty="0"/>
              <a:t>3</a:t>
            </a:r>
            <a:r>
              <a:rPr lang="sv-SE" sz="2000" dirty="0"/>
              <a:t> vatten -&gt; 10 000 m</a:t>
            </a:r>
            <a:r>
              <a:rPr lang="sv-SE" sz="2000" baseline="30000" dirty="0"/>
              <a:t>3 </a:t>
            </a:r>
            <a:r>
              <a:rPr lang="sv-SE" sz="2000" dirty="0"/>
              <a:t>snö</a:t>
            </a:r>
          </a:p>
          <a:p>
            <a:r>
              <a:rPr lang="sv-SE" sz="2000" dirty="0"/>
              <a:t>-&gt; 10 000-20 000 kWh = årsförbrukning för en normalstor villa i Knivsta</a:t>
            </a:r>
          </a:p>
          <a:p>
            <a:r>
              <a:rPr lang="sv-SE" sz="2000" dirty="0"/>
              <a:t>(en uppvärmd fotbollsplan motsvarar ofta 50-80 villor i årsförbrukning).</a:t>
            </a:r>
            <a:endParaRPr lang="sv-SE" sz="2000" baseline="30000" dirty="0"/>
          </a:p>
        </p:txBody>
      </p:sp>
    </p:spTree>
    <p:extLst>
      <p:ext uri="{BB962C8B-B14F-4D97-AF65-F5344CB8AC3E}">
        <p14:creationId xmlns:p14="http://schemas.microsoft.com/office/powerpoint/2010/main" val="13701452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63CE036-7064-43B0-9F2E-E51591383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sv-SE" sz="4000" dirty="0"/>
              <a:t>Kyla i Knivsta och drift av systemet</a:t>
            </a:r>
          </a:p>
        </p:txBody>
      </p:sp>
      <p:pic>
        <p:nvPicPr>
          <p:cNvPr id="4098" name="Picture 2" descr="Hudskydd i kyla och vinter - Procurator Webbutik">
            <a:extLst>
              <a:ext uri="{FF2B5EF4-FFF2-40B4-BE49-F238E27FC236}">
                <a16:creationId xmlns:a16="http://schemas.microsoft.com/office/drawing/2014/main" id="{5AFB29F2-632C-4296-B79B-B0CF8E1C76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" y="10"/>
            <a:ext cx="693639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Content Placeholder 4101">
            <a:extLst>
              <a:ext uri="{FF2B5EF4-FFF2-40B4-BE49-F238E27FC236}">
                <a16:creationId xmlns:a16="http://schemas.microsoft.com/office/drawing/2014/main" id="{32EE376B-EA93-406A-AE2C-A8EC56FB2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 fontScale="92500"/>
          </a:bodyPr>
          <a:lstStyle/>
          <a:p>
            <a:r>
              <a:rPr lang="sv-SE" sz="2000" dirty="0"/>
              <a:t>Historiska data visar att Knivsta har tillräckligt många köldnätter för att möjliggöra snöproduktion.</a:t>
            </a:r>
          </a:p>
          <a:p>
            <a:r>
              <a:rPr lang="sv-SE" sz="2000" dirty="0"/>
              <a:t>Lansarna står redo att fånga alla minusgrader. De är självdränerande och kan stoppa automatiskt när inställt värde uppnås. De startar om automatiskt.</a:t>
            </a:r>
          </a:p>
          <a:p>
            <a:r>
              <a:rPr lang="sv-SE" sz="2000" dirty="0"/>
              <a:t>Minimalt arbete för att dra slangar och brunnar har fast armatur. Detta är nyckeln till framgång.</a:t>
            </a:r>
          </a:p>
        </p:txBody>
      </p:sp>
    </p:spTree>
    <p:extLst>
      <p:ext uri="{BB962C8B-B14F-4D97-AF65-F5344CB8AC3E}">
        <p14:creationId xmlns:p14="http://schemas.microsoft.com/office/powerpoint/2010/main" val="2768194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Mindre vattensalamander - Lissotriton vulgaris - Niclas Ahlberg Nature  Photography">
            <a:extLst>
              <a:ext uri="{FF2B5EF4-FFF2-40B4-BE49-F238E27FC236}">
                <a16:creationId xmlns:a16="http://schemas.microsoft.com/office/drawing/2014/main" id="{9CB8ED01-6300-4ADE-ADD0-9A44EADF85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24EEC9C-B13C-4B42-A1B4-0B09B8946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sv-SE" sz="4000" dirty="0"/>
              <a:t>Miljö och hållbarhet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5F830A8-3E3F-4906-B907-664270BBA0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US" sz="1900" dirty="0" err="1"/>
              <a:t>Energibehov</a:t>
            </a:r>
            <a:r>
              <a:rPr lang="en-US" sz="1900" dirty="0"/>
              <a:t> </a:t>
            </a:r>
            <a:r>
              <a:rPr lang="en-US" sz="1900" dirty="0" err="1"/>
              <a:t>kan</a:t>
            </a:r>
            <a:r>
              <a:rPr lang="en-US" sz="1900" dirty="0"/>
              <a:t> </a:t>
            </a:r>
            <a:r>
              <a:rPr lang="en-US" sz="1900" dirty="0" err="1"/>
              <a:t>klimatkompenseras</a:t>
            </a:r>
            <a:r>
              <a:rPr lang="en-US" sz="1900" dirty="0"/>
              <a:t> med </a:t>
            </a:r>
            <a:r>
              <a:rPr lang="en-US" sz="1900" dirty="0" err="1"/>
              <a:t>solcellsanläggning</a:t>
            </a:r>
            <a:endParaRPr lang="en-US" sz="1900" dirty="0"/>
          </a:p>
          <a:p>
            <a:r>
              <a:rPr lang="en-US" sz="1900" dirty="0" err="1"/>
              <a:t>Eldrivna</a:t>
            </a:r>
            <a:r>
              <a:rPr lang="en-US" sz="1900" dirty="0"/>
              <a:t> </a:t>
            </a:r>
            <a:r>
              <a:rPr lang="en-US" sz="1900" dirty="0" err="1"/>
              <a:t>pistmaskiner</a:t>
            </a:r>
            <a:r>
              <a:rPr lang="en-US" sz="1900" dirty="0"/>
              <a:t> </a:t>
            </a:r>
            <a:r>
              <a:rPr lang="en-US" sz="1900" dirty="0" err="1"/>
              <a:t>finns</a:t>
            </a:r>
            <a:r>
              <a:rPr lang="en-US" sz="1900" dirty="0"/>
              <a:t> </a:t>
            </a:r>
            <a:r>
              <a:rPr lang="en-US" sz="1900" dirty="0" err="1"/>
              <a:t>som</a:t>
            </a:r>
            <a:r>
              <a:rPr lang="en-US" sz="1900" dirty="0"/>
              <a:t> </a:t>
            </a:r>
            <a:r>
              <a:rPr lang="en-US" sz="1900" dirty="0" err="1"/>
              <a:t>alternativ</a:t>
            </a:r>
            <a:r>
              <a:rPr lang="en-US" sz="1900" dirty="0"/>
              <a:t> till </a:t>
            </a:r>
            <a:r>
              <a:rPr lang="en-US" sz="1900" dirty="0" err="1"/>
              <a:t>dieseldrivna</a:t>
            </a:r>
            <a:endParaRPr lang="en-US" sz="1900" dirty="0"/>
          </a:p>
          <a:p>
            <a:r>
              <a:rPr lang="en-US" sz="1900" dirty="0" err="1"/>
              <a:t>Renare</a:t>
            </a:r>
            <a:r>
              <a:rPr lang="en-US" sz="1900" dirty="0"/>
              <a:t> </a:t>
            </a:r>
            <a:r>
              <a:rPr lang="en-US" sz="1900" dirty="0" err="1"/>
              <a:t>vatten</a:t>
            </a:r>
            <a:r>
              <a:rPr lang="en-US" sz="1900" dirty="0"/>
              <a:t> till </a:t>
            </a:r>
            <a:r>
              <a:rPr lang="en-US" sz="1900" dirty="0" err="1"/>
              <a:t>Trunsta</a:t>
            </a:r>
            <a:r>
              <a:rPr lang="en-US" sz="1900" dirty="0"/>
              <a:t> </a:t>
            </a:r>
            <a:r>
              <a:rPr lang="en-US" sz="1900" dirty="0" err="1"/>
              <a:t>träsk</a:t>
            </a:r>
            <a:r>
              <a:rPr lang="en-US" sz="1900" dirty="0"/>
              <a:t> med </a:t>
            </a:r>
            <a:r>
              <a:rPr lang="en-US" sz="1900" dirty="0" err="1"/>
              <a:t>dagvattensreningsdamm</a:t>
            </a:r>
            <a:endParaRPr lang="en-US" sz="1900" dirty="0"/>
          </a:p>
          <a:p>
            <a:r>
              <a:rPr lang="en-US" sz="1900" dirty="0" err="1"/>
              <a:t>Konstsnödammar</a:t>
            </a:r>
            <a:r>
              <a:rPr lang="en-US" sz="1900" dirty="0"/>
              <a:t> har </a:t>
            </a:r>
            <a:r>
              <a:rPr lang="en-US" sz="1900" dirty="0" err="1"/>
              <a:t>visat</a:t>
            </a:r>
            <a:r>
              <a:rPr lang="en-US" sz="1900" dirty="0"/>
              <a:t> sig </a:t>
            </a:r>
            <a:r>
              <a:rPr lang="en-US" sz="1900" dirty="0" err="1"/>
              <a:t>vara</a:t>
            </a:r>
            <a:r>
              <a:rPr lang="en-US" sz="1900" dirty="0"/>
              <a:t> </a:t>
            </a:r>
            <a:r>
              <a:rPr lang="en-US" sz="1900" dirty="0" err="1"/>
              <a:t>gynnsamt</a:t>
            </a:r>
            <a:r>
              <a:rPr lang="en-US" sz="1900" dirty="0"/>
              <a:t> </a:t>
            </a:r>
            <a:r>
              <a:rPr lang="en-US" sz="1900" dirty="0" err="1"/>
              <a:t>tillhåll</a:t>
            </a:r>
            <a:r>
              <a:rPr lang="en-US" sz="1900" dirty="0"/>
              <a:t> </a:t>
            </a:r>
            <a:r>
              <a:rPr lang="en-US" sz="1900" dirty="0" err="1"/>
              <a:t>för</a:t>
            </a:r>
            <a:r>
              <a:rPr lang="en-US" sz="1900" dirty="0"/>
              <a:t> </a:t>
            </a:r>
            <a:r>
              <a:rPr lang="en-US" sz="1900" dirty="0" err="1"/>
              <a:t>vattensalamandern</a:t>
            </a:r>
            <a:r>
              <a:rPr lang="en-US" sz="1900" dirty="0"/>
              <a:t>. </a:t>
            </a:r>
            <a:r>
              <a:rPr lang="en-US" sz="1900" dirty="0" err="1"/>
              <a:t>Djur</a:t>
            </a:r>
            <a:r>
              <a:rPr lang="en-US" sz="1900" dirty="0"/>
              <a:t> </a:t>
            </a:r>
            <a:r>
              <a:rPr lang="en-US" sz="1900" dirty="0" err="1"/>
              <a:t>och</a:t>
            </a:r>
            <a:r>
              <a:rPr lang="en-US" sz="1900" dirty="0"/>
              <a:t> </a:t>
            </a:r>
            <a:r>
              <a:rPr lang="en-US" sz="1900" dirty="0" err="1"/>
              <a:t>verksamhet</a:t>
            </a:r>
            <a:r>
              <a:rPr lang="en-US" sz="1900" dirty="0"/>
              <a:t> </a:t>
            </a:r>
            <a:r>
              <a:rPr lang="en-US" sz="1900" dirty="0" err="1"/>
              <a:t>fungerar</a:t>
            </a:r>
            <a:r>
              <a:rPr lang="en-US" sz="1900" dirty="0"/>
              <a:t> </a:t>
            </a:r>
            <a:r>
              <a:rPr lang="en-US" sz="1900" dirty="0" err="1"/>
              <a:t>i</a:t>
            </a:r>
            <a:r>
              <a:rPr lang="en-US" sz="1900" dirty="0"/>
              <a:t> </a:t>
            </a:r>
            <a:r>
              <a:rPr lang="en-US" sz="1900" dirty="0" err="1"/>
              <a:t>symbios</a:t>
            </a:r>
            <a:r>
              <a:rPr lang="en-US" sz="19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460638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2976C15-C908-47E7-AA5C-5FF0E55C1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sz="4100" dirty="0"/>
              <a:t>Ekonomi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1BE2C87-D63D-4929-83E8-65147CB5A1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 lnSpcReduction="10000"/>
          </a:bodyPr>
          <a:lstStyle/>
          <a:p>
            <a:r>
              <a:rPr lang="sv-SE" sz="1700" dirty="0"/>
              <a:t>Investering 15-20 miljoner kronor</a:t>
            </a:r>
          </a:p>
          <a:p>
            <a:r>
              <a:rPr lang="sv-SE" sz="1700" dirty="0"/>
              <a:t>7-10 miljoner kronor utgör markanläggningar med lång avskrivningstid</a:t>
            </a:r>
          </a:p>
          <a:p>
            <a:r>
              <a:rPr lang="sv-SE" sz="1700" dirty="0"/>
              <a:t>5-8 miljoner kronor utgör teknisk utrustning såsom pumpar, brunnar, lansar, filter och styrenheter samt pistmaskin.</a:t>
            </a:r>
          </a:p>
          <a:p>
            <a:r>
              <a:rPr lang="sv-SE" sz="1700" dirty="0"/>
              <a:t>Övriga investeringar utgör teknikbyggnader, förbättrad belysning i området mm.</a:t>
            </a:r>
          </a:p>
          <a:p>
            <a:r>
              <a:rPr lang="sv-SE" sz="1700" dirty="0"/>
              <a:t>Finansiering: Liknande anläggningar finansieras oftast genom kommunala bidrag, offentliga medel (arvsfonden </a:t>
            </a:r>
            <a:r>
              <a:rPr lang="sv-SE" sz="1700" dirty="0" err="1"/>
              <a:t>exvis</a:t>
            </a:r>
            <a:r>
              <a:rPr lang="sv-SE" sz="1700" dirty="0"/>
              <a:t>) och spårintäkter. </a:t>
            </a:r>
          </a:p>
          <a:p>
            <a:r>
              <a:rPr lang="sv-SE" sz="1700" dirty="0"/>
              <a:t>Spårintäkter uppskattas till ca 500-600 tkr/år.</a:t>
            </a:r>
          </a:p>
          <a:p>
            <a:r>
              <a:rPr lang="sv-SE" sz="1700" dirty="0"/>
              <a:t>Driftkostnader utgörs främst av reparationer och effektkostnad för el och uppgår till ca 200-300 tusen kronor </a:t>
            </a:r>
            <a:r>
              <a:rPr lang="sv-SE" sz="1700" dirty="0" err="1"/>
              <a:t>exkl</a:t>
            </a:r>
            <a:r>
              <a:rPr lang="sv-SE" sz="1700" dirty="0"/>
              <a:t> avskrivningar.</a:t>
            </a:r>
          </a:p>
          <a:p>
            <a:r>
              <a:rPr lang="sv-SE" sz="1700" dirty="0"/>
              <a:t>Driften i övrigt är planerad att bedrivas på ideell basis.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74760BA0-5A20-455B-8901-90312CB7A2C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F97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92946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0414737-2908-4A69-85B2-7ED338094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dirty="0"/>
              <a:t>Utvecklingsmöjligheter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640F392-ED34-45B5-AC23-77CDE8557D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sv-SE" sz="2000" dirty="0"/>
              <a:t>Ytterligare etapper kan läggas till spåret</a:t>
            </a:r>
          </a:p>
          <a:p>
            <a:r>
              <a:rPr lang="sv-SE" sz="2000" dirty="0" err="1"/>
              <a:t>Asfaltsbana</a:t>
            </a:r>
            <a:r>
              <a:rPr lang="sv-SE" sz="2000" dirty="0"/>
              <a:t> eller hårdgjord yta ökar tillgänglighet sommartid</a:t>
            </a:r>
          </a:p>
          <a:p>
            <a:r>
              <a:rPr lang="sv-SE" sz="2000" dirty="0"/>
              <a:t>Skidskytte med 10 m </a:t>
            </a:r>
            <a:r>
              <a:rPr lang="sv-SE" sz="2000" dirty="0" err="1"/>
              <a:t>luftmål</a:t>
            </a:r>
            <a:r>
              <a:rPr lang="sv-SE" sz="2000" dirty="0"/>
              <a:t> alternativt elektroniskt skytte</a:t>
            </a:r>
          </a:p>
          <a:p>
            <a:r>
              <a:rPr lang="sv-SE" sz="2000" dirty="0"/>
              <a:t>Rullbandslift vid allaktivitetsområde för fungerande barnbacke</a:t>
            </a:r>
          </a:p>
          <a:p>
            <a:r>
              <a:rPr lang="sv-SE" sz="2000" dirty="0"/>
              <a:t>Låneutrustning för skolor och prova-på verksamhet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F856AE68-67F9-4715-8845-AC342EC5992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ADB0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22032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7600D92-65E8-4C3F-BE54-4C313F02B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dirty="0"/>
              <a:t>Nästa stavtag</a:t>
            </a:r>
          </a:p>
        </p:txBody>
      </p:sp>
      <p:sp>
        <p:nvSpPr>
          <p:cNvPr id="5126" name="Content Placeholder 5125">
            <a:extLst>
              <a:ext uri="{FF2B5EF4-FFF2-40B4-BE49-F238E27FC236}">
                <a16:creationId xmlns:a16="http://schemas.microsoft.com/office/drawing/2014/main" id="{52D68EA9-9155-4677-BDB1-57BA52B011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sv-SE" sz="2000" dirty="0"/>
              <a:t>Fördjupade diskussioner om konstsnö i Knivsta och vägar framåt för gemensam vision.</a:t>
            </a:r>
          </a:p>
          <a:p>
            <a:r>
              <a:rPr lang="sv-SE" sz="2000" dirty="0"/>
              <a:t>Miljökonsekvensbeskrivning  och tillståndshantering för platsen och konsekvens för djur och natur.</a:t>
            </a:r>
          </a:p>
          <a:p>
            <a:r>
              <a:rPr lang="sv-SE" sz="2000" dirty="0"/>
              <a:t>Mer detaljerad planering och kostnadsberäkning behöver göras och möjlighet till alternativ finansiering bör undersökas.</a:t>
            </a:r>
          </a:p>
          <a:p>
            <a:r>
              <a:rPr lang="sv-SE" sz="2000" dirty="0"/>
              <a:t>Undersök goda exempel på liknande projekt. Exempelvis Västerås och Sigtuna som funnit samarbetsformer mellan kommun och föreningar.</a:t>
            </a:r>
          </a:p>
          <a:p>
            <a:endParaRPr lang="sv-SE" sz="2000" dirty="0"/>
          </a:p>
          <a:p>
            <a:endParaRPr lang="en-US" sz="2000" dirty="0"/>
          </a:p>
        </p:txBody>
      </p:sp>
      <p:pic>
        <p:nvPicPr>
          <p:cNvPr id="5122" name="Picture 2" descr="Längdskidåkning - Tips på turer och kunskap - Svenska Turistföreningen">
            <a:extLst>
              <a:ext uri="{FF2B5EF4-FFF2-40B4-BE49-F238E27FC236}">
                <a16:creationId xmlns:a16="http://schemas.microsoft.com/office/drawing/2014/main" id="{FD2E35F6-67C1-4181-871B-17C3B04805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538A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21470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602</Words>
  <Application>Microsoft Office PowerPoint</Application>
  <PresentationFormat>Bredbild</PresentationFormat>
  <Paragraphs>73</Paragraphs>
  <Slides>12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Office-tema</vt:lpstr>
      <vt:lpstr>Konstsnöanläggning vid elljusspåret i Knivsta</vt:lpstr>
      <vt:lpstr>Vision för konstsnöspår</vt:lpstr>
      <vt:lpstr>Vad är konstsnö</vt:lpstr>
      <vt:lpstr>Varför behöver Knivsta en konstsnöanläggning?</vt:lpstr>
      <vt:lpstr>Vårt koncept vid elljusspåret i Knivsta</vt:lpstr>
      <vt:lpstr>PowerPoint-presentation</vt:lpstr>
      <vt:lpstr>Fakta om konstsnöanläggningen</vt:lpstr>
      <vt:lpstr>Kyla i Knivsta och drift av systemet</vt:lpstr>
      <vt:lpstr>Miljö och hållbarhet</vt:lpstr>
      <vt:lpstr>Ekonomi</vt:lpstr>
      <vt:lpstr>Utvecklingsmöjligheter</vt:lpstr>
      <vt:lpstr>Nästa stavtag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Konstsnöanläggning vid elljusspåret i Knivsta</dc:title>
  <dc:creator>Simon Granit</dc:creator>
  <cp:lastModifiedBy>Ann Edlund</cp:lastModifiedBy>
  <cp:revision>6</cp:revision>
  <dcterms:created xsi:type="dcterms:W3CDTF">2022-01-09T07:33:24Z</dcterms:created>
  <dcterms:modified xsi:type="dcterms:W3CDTF">2022-09-06T13:10:11Z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0785fb4-7cd3-40c0-8122-f25147720244_Enabled">
    <vt:lpwstr>true</vt:lpwstr>
  </property>
  <property fmtid="{D5CDD505-2E9C-101B-9397-08002B2CF9AE}" pid="3" name="MSIP_Label_f0785fb4-7cd3-40c0-8122-f25147720244_SetDate">
    <vt:lpwstr>2022-09-06T13:09:53Z</vt:lpwstr>
  </property>
  <property fmtid="{D5CDD505-2E9C-101B-9397-08002B2CF9AE}" pid="4" name="MSIP_Label_f0785fb4-7cd3-40c0-8122-f25147720244_Method">
    <vt:lpwstr>Standard</vt:lpwstr>
  </property>
  <property fmtid="{D5CDD505-2E9C-101B-9397-08002B2CF9AE}" pid="5" name="MSIP_Label_f0785fb4-7cd3-40c0-8122-f25147720244_Name">
    <vt:lpwstr>Öppen (File-Emails)</vt:lpwstr>
  </property>
  <property fmtid="{D5CDD505-2E9C-101B-9397-08002B2CF9AE}" pid="6" name="MSIP_Label_f0785fb4-7cd3-40c0-8122-f25147720244_SiteId">
    <vt:lpwstr>3619ea90-fa6e-40bf-aa11-2d4a18ad7689</vt:lpwstr>
  </property>
  <property fmtid="{D5CDD505-2E9C-101B-9397-08002B2CF9AE}" pid="7" name="MSIP_Label_f0785fb4-7cd3-40c0-8122-f25147720244_ActionId">
    <vt:lpwstr>c8433daf-dea6-4b6f-814f-858033717003</vt:lpwstr>
  </property>
  <property fmtid="{D5CDD505-2E9C-101B-9397-08002B2CF9AE}" pid="8" name="MSIP_Label_f0785fb4-7cd3-40c0-8122-f25147720244_ContentBits">
    <vt:lpwstr>0</vt:lpwstr>
  </property>
</Properties>
</file>